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6" r:id="rId3"/>
    <p:sldId id="267" r:id="rId4"/>
    <p:sldId id="260" r:id="rId5"/>
    <p:sldId id="268" r:id="rId6"/>
    <p:sldId id="269" r:id="rId7"/>
    <p:sldId id="265" r:id="rId8"/>
    <p:sldId id="264" r:id="rId9"/>
    <p:sldId id="259" r:id="rId10"/>
    <p:sldId id="270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2" autoAdjust="0"/>
    <p:restoredTop sz="94660"/>
  </p:normalViewPr>
  <p:slideViewPr>
    <p:cSldViewPr snapToGrid="0">
      <p:cViewPr varScale="1">
        <p:scale>
          <a:sx n="73" d="100"/>
          <a:sy n="73" d="100"/>
        </p:scale>
        <p:origin x="64" y="9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loyd Brodsky" userId="10b061aabbeb208a" providerId="LiveId" clId="{F5DBEF27-FA8C-4F3D-8B45-BC01B4056005}"/>
    <pc:docChg chg="undo custSel addSld delSld modSld sldOrd">
      <pc:chgData name="Lloyd Brodsky" userId="10b061aabbeb208a" providerId="LiveId" clId="{F5DBEF27-FA8C-4F3D-8B45-BC01B4056005}" dt="2017-10-19T20:23:08.396" v="2868" actId="20577"/>
      <pc:docMkLst>
        <pc:docMk/>
      </pc:docMkLst>
      <pc:sldChg chg="modSp">
        <pc:chgData name="Lloyd Brodsky" userId="10b061aabbeb208a" providerId="LiveId" clId="{F5DBEF27-FA8C-4F3D-8B45-BC01B4056005}" dt="2017-10-19T18:49:43.985" v="2" actId="20577"/>
        <pc:sldMkLst>
          <pc:docMk/>
          <pc:sldMk cId="183439437" sldId="256"/>
        </pc:sldMkLst>
        <pc:spChg chg="mod">
          <ac:chgData name="Lloyd Brodsky" userId="10b061aabbeb208a" providerId="LiveId" clId="{F5DBEF27-FA8C-4F3D-8B45-BC01B4056005}" dt="2017-10-19T18:49:43.985" v="2" actId="20577"/>
          <ac:spMkLst>
            <pc:docMk/>
            <pc:sldMk cId="183439437" sldId="256"/>
            <ac:spMk id="2" creationId="{205A928A-579C-418C-AB78-37C9EAE7F097}"/>
          </ac:spMkLst>
        </pc:spChg>
      </pc:sldChg>
      <pc:sldChg chg="del">
        <pc:chgData name="Lloyd Brodsky" userId="10b061aabbeb208a" providerId="LiveId" clId="{F5DBEF27-FA8C-4F3D-8B45-BC01B4056005}" dt="2017-10-19T19:57:04.779" v="1380" actId="2696"/>
        <pc:sldMkLst>
          <pc:docMk/>
          <pc:sldMk cId="1353366175" sldId="258"/>
        </pc:sldMkLst>
      </pc:sldChg>
      <pc:sldChg chg="modSp ord">
        <pc:chgData name="Lloyd Brodsky" userId="10b061aabbeb208a" providerId="LiveId" clId="{F5DBEF27-FA8C-4F3D-8B45-BC01B4056005}" dt="2017-10-19T20:23:08.396" v="2868" actId="20577"/>
        <pc:sldMkLst>
          <pc:docMk/>
          <pc:sldMk cId="196642233" sldId="259"/>
        </pc:sldMkLst>
        <pc:spChg chg="mod">
          <ac:chgData name="Lloyd Brodsky" userId="10b061aabbeb208a" providerId="LiveId" clId="{F5DBEF27-FA8C-4F3D-8B45-BC01B4056005}" dt="2017-10-19T20:23:08.396" v="2868" actId="20577"/>
          <ac:spMkLst>
            <pc:docMk/>
            <pc:sldMk cId="196642233" sldId="259"/>
            <ac:spMk id="3" creationId="{B7161346-2664-4B01-9524-9E38F284A4E6}"/>
          </ac:spMkLst>
        </pc:spChg>
      </pc:sldChg>
      <pc:sldChg chg="modSp ord">
        <pc:chgData name="Lloyd Brodsky" userId="10b061aabbeb208a" providerId="LiveId" clId="{F5DBEF27-FA8C-4F3D-8B45-BC01B4056005}" dt="2017-10-19T19:28:45.669" v="559" actId="20577"/>
        <pc:sldMkLst>
          <pc:docMk/>
          <pc:sldMk cId="274842038" sldId="260"/>
        </pc:sldMkLst>
        <pc:spChg chg="mod">
          <ac:chgData name="Lloyd Brodsky" userId="10b061aabbeb208a" providerId="LiveId" clId="{F5DBEF27-FA8C-4F3D-8B45-BC01B4056005}" dt="2017-10-19T19:28:45.669" v="559" actId="20577"/>
          <ac:spMkLst>
            <pc:docMk/>
            <pc:sldMk cId="274842038" sldId="260"/>
            <ac:spMk id="3" creationId="{463A5DA0-88F2-4808-AFCF-C3C0E5A6D8D4}"/>
          </ac:spMkLst>
        </pc:spChg>
      </pc:sldChg>
      <pc:sldChg chg="del">
        <pc:chgData name="Lloyd Brodsky" userId="10b061aabbeb208a" providerId="LiveId" clId="{F5DBEF27-FA8C-4F3D-8B45-BC01B4056005}" dt="2017-10-19T20:03:24.352" v="1752" actId="2696"/>
        <pc:sldMkLst>
          <pc:docMk/>
          <pc:sldMk cId="964600396" sldId="261"/>
        </pc:sldMkLst>
      </pc:sldChg>
      <pc:sldChg chg="del">
        <pc:chgData name="Lloyd Brodsky" userId="10b061aabbeb208a" providerId="LiveId" clId="{F5DBEF27-FA8C-4F3D-8B45-BC01B4056005}" dt="2017-10-19T20:03:18.873" v="1751" actId="2696"/>
        <pc:sldMkLst>
          <pc:docMk/>
          <pc:sldMk cId="3282355300" sldId="262"/>
        </pc:sldMkLst>
      </pc:sldChg>
      <pc:sldChg chg="modSp">
        <pc:chgData name="Lloyd Brodsky" userId="10b061aabbeb208a" providerId="LiveId" clId="{F5DBEF27-FA8C-4F3D-8B45-BC01B4056005}" dt="2017-10-19T20:02:39.825" v="1748" actId="14734"/>
        <pc:sldMkLst>
          <pc:docMk/>
          <pc:sldMk cId="2304141391" sldId="264"/>
        </pc:sldMkLst>
        <pc:spChg chg="mod">
          <ac:chgData name="Lloyd Brodsky" userId="10b061aabbeb208a" providerId="LiveId" clId="{F5DBEF27-FA8C-4F3D-8B45-BC01B4056005}" dt="2017-10-19T20:01:52.287" v="1738" actId="20577"/>
          <ac:spMkLst>
            <pc:docMk/>
            <pc:sldMk cId="2304141391" sldId="264"/>
            <ac:spMk id="2" creationId="{9FFE96DE-184C-428F-8DF3-6359ADAF1240}"/>
          </ac:spMkLst>
        </pc:spChg>
        <pc:graphicFrameChg chg="mod modGraphic">
          <ac:chgData name="Lloyd Brodsky" userId="10b061aabbeb208a" providerId="LiveId" clId="{F5DBEF27-FA8C-4F3D-8B45-BC01B4056005}" dt="2017-10-19T20:02:39.825" v="1748" actId="14734"/>
          <ac:graphicFrameMkLst>
            <pc:docMk/>
            <pc:sldMk cId="2304141391" sldId="264"/>
            <ac:graphicFrameMk id="4" creationId="{E8E5EEA3-B95F-4BE6-83B4-EA470E48D96E}"/>
          </ac:graphicFrameMkLst>
        </pc:graphicFrameChg>
      </pc:sldChg>
      <pc:sldChg chg="modSp ord">
        <pc:chgData name="Lloyd Brodsky" userId="10b061aabbeb208a" providerId="LiveId" clId="{F5DBEF27-FA8C-4F3D-8B45-BC01B4056005}" dt="2017-10-19T20:19:58.988" v="2558" actId="20577"/>
        <pc:sldMkLst>
          <pc:docMk/>
          <pc:sldMk cId="3903298011" sldId="265"/>
        </pc:sldMkLst>
        <pc:spChg chg="mod">
          <ac:chgData name="Lloyd Brodsky" userId="10b061aabbeb208a" providerId="LiveId" clId="{F5DBEF27-FA8C-4F3D-8B45-BC01B4056005}" dt="2017-10-19T20:19:58.988" v="2558" actId="20577"/>
          <ac:spMkLst>
            <pc:docMk/>
            <pc:sldMk cId="3903298011" sldId="265"/>
            <ac:spMk id="2" creationId="{431B6E6D-E8F0-4DF5-B470-490E055128E0}"/>
          </ac:spMkLst>
        </pc:spChg>
      </pc:sldChg>
      <pc:sldChg chg="modSp">
        <pc:chgData name="Lloyd Brodsky" userId="10b061aabbeb208a" providerId="LiveId" clId="{F5DBEF27-FA8C-4F3D-8B45-BC01B4056005}" dt="2017-10-19T20:09:16.718" v="1882" actId="6549"/>
        <pc:sldMkLst>
          <pc:docMk/>
          <pc:sldMk cId="1340403544" sldId="266"/>
        </pc:sldMkLst>
        <pc:spChg chg="mod">
          <ac:chgData name="Lloyd Brodsky" userId="10b061aabbeb208a" providerId="LiveId" clId="{F5DBEF27-FA8C-4F3D-8B45-BC01B4056005}" dt="2017-10-19T20:09:16.718" v="1882" actId="6549"/>
          <ac:spMkLst>
            <pc:docMk/>
            <pc:sldMk cId="1340403544" sldId="266"/>
            <ac:spMk id="2" creationId="{C7F0720D-B828-43A4-B359-F482A594F32B}"/>
          </ac:spMkLst>
        </pc:spChg>
        <pc:spChg chg="mod">
          <ac:chgData name="Lloyd Brodsky" userId="10b061aabbeb208a" providerId="LiveId" clId="{F5DBEF27-FA8C-4F3D-8B45-BC01B4056005}" dt="2017-10-19T19:41:58.829" v="695" actId="6549"/>
          <ac:spMkLst>
            <pc:docMk/>
            <pc:sldMk cId="1340403544" sldId="266"/>
            <ac:spMk id="3" creationId="{CDEA920F-F697-4167-809F-0DDED7480681}"/>
          </ac:spMkLst>
        </pc:spChg>
      </pc:sldChg>
      <pc:sldChg chg="modSp">
        <pc:chgData name="Lloyd Brodsky" userId="10b061aabbeb208a" providerId="LiveId" clId="{F5DBEF27-FA8C-4F3D-8B45-BC01B4056005}" dt="2017-10-19T20:09:34.143" v="1887" actId="6549"/>
        <pc:sldMkLst>
          <pc:docMk/>
          <pc:sldMk cId="2003270911" sldId="267"/>
        </pc:sldMkLst>
        <pc:spChg chg="mod">
          <ac:chgData name="Lloyd Brodsky" userId="10b061aabbeb208a" providerId="LiveId" clId="{F5DBEF27-FA8C-4F3D-8B45-BC01B4056005}" dt="2017-10-19T20:09:34.143" v="1887" actId="6549"/>
          <ac:spMkLst>
            <pc:docMk/>
            <pc:sldMk cId="2003270911" sldId="267"/>
            <ac:spMk id="3" creationId="{14180890-AA30-4F2A-9904-26CDA2724E16}"/>
          </ac:spMkLst>
        </pc:spChg>
      </pc:sldChg>
      <pc:sldChg chg="modSp add del">
        <pc:chgData name="Lloyd Brodsky" userId="10b061aabbeb208a" providerId="LiveId" clId="{F5DBEF27-FA8C-4F3D-8B45-BC01B4056005}" dt="2017-10-19T19:41:44.173" v="694" actId="2696"/>
        <pc:sldMkLst>
          <pc:docMk/>
          <pc:sldMk cId="1169843054" sldId="268"/>
        </pc:sldMkLst>
        <pc:spChg chg="mod">
          <ac:chgData name="Lloyd Brodsky" userId="10b061aabbeb208a" providerId="LiveId" clId="{F5DBEF27-FA8C-4F3D-8B45-BC01B4056005}" dt="2017-10-19T19:29:07.635" v="577" actId="20577"/>
          <ac:spMkLst>
            <pc:docMk/>
            <pc:sldMk cId="1169843054" sldId="268"/>
            <ac:spMk id="2" creationId="{A82D2894-3AB8-4907-B033-CB18F8465F81}"/>
          </ac:spMkLst>
        </pc:spChg>
        <pc:spChg chg="mod">
          <ac:chgData name="Lloyd Brodsky" userId="10b061aabbeb208a" providerId="LiveId" clId="{F5DBEF27-FA8C-4F3D-8B45-BC01B4056005}" dt="2017-10-19T19:35:06.859" v="693" actId="20577"/>
          <ac:spMkLst>
            <pc:docMk/>
            <pc:sldMk cId="1169843054" sldId="268"/>
            <ac:spMk id="3" creationId="{794B9013-1845-49DF-A552-11C722359AC6}"/>
          </ac:spMkLst>
        </pc:spChg>
      </pc:sldChg>
      <pc:sldChg chg="modSp add">
        <pc:chgData name="Lloyd Brodsky" userId="10b061aabbeb208a" providerId="LiveId" clId="{F5DBEF27-FA8C-4F3D-8B45-BC01B4056005}" dt="2017-10-19T20:04:34.623" v="1845" actId="20577"/>
        <pc:sldMkLst>
          <pc:docMk/>
          <pc:sldMk cId="1423525697" sldId="268"/>
        </pc:sldMkLst>
        <pc:spChg chg="mod">
          <ac:chgData name="Lloyd Brodsky" userId="10b061aabbeb208a" providerId="LiveId" clId="{F5DBEF27-FA8C-4F3D-8B45-BC01B4056005}" dt="2017-10-19T20:03:08.797" v="1750" actId="14100"/>
          <ac:spMkLst>
            <pc:docMk/>
            <pc:sldMk cId="1423525697" sldId="268"/>
            <ac:spMk id="2" creationId="{5791AFA0-7BB0-44F2-AE67-CBF0339F6CD7}"/>
          </ac:spMkLst>
        </pc:spChg>
        <pc:spChg chg="mod">
          <ac:chgData name="Lloyd Brodsky" userId="10b061aabbeb208a" providerId="LiveId" clId="{F5DBEF27-FA8C-4F3D-8B45-BC01B4056005}" dt="2017-10-19T20:04:34.623" v="1845" actId="20577"/>
          <ac:spMkLst>
            <pc:docMk/>
            <pc:sldMk cId="1423525697" sldId="268"/>
            <ac:spMk id="3" creationId="{5B8C99E1-DDAD-47C5-87B8-251A07601BDA}"/>
          </ac:spMkLst>
        </pc:spChg>
      </pc:sldChg>
      <pc:sldChg chg="modSp add ord">
        <pc:chgData name="Lloyd Brodsky" userId="10b061aabbeb208a" providerId="LiveId" clId="{F5DBEF27-FA8C-4F3D-8B45-BC01B4056005}" dt="2017-10-19T20:19:20.949" v="2554" actId="6549"/>
        <pc:sldMkLst>
          <pc:docMk/>
          <pc:sldMk cId="2816228759" sldId="269"/>
        </pc:sldMkLst>
        <pc:spChg chg="mod">
          <ac:chgData name="Lloyd Brodsky" userId="10b061aabbeb208a" providerId="LiveId" clId="{F5DBEF27-FA8C-4F3D-8B45-BC01B4056005}" dt="2017-10-19T19:46:56.849" v="1192" actId="20577"/>
          <ac:spMkLst>
            <pc:docMk/>
            <pc:sldMk cId="2816228759" sldId="269"/>
            <ac:spMk id="2" creationId="{7F463CB9-2BDB-4F01-95CB-F459145288A8}"/>
          </ac:spMkLst>
        </pc:spChg>
        <pc:spChg chg="mod">
          <ac:chgData name="Lloyd Brodsky" userId="10b061aabbeb208a" providerId="LiveId" clId="{F5DBEF27-FA8C-4F3D-8B45-BC01B4056005}" dt="2017-10-19T20:19:20.949" v="2554" actId="6549"/>
          <ac:spMkLst>
            <pc:docMk/>
            <pc:sldMk cId="2816228759" sldId="269"/>
            <ac:spMk id="3" creationId="{09C19039-7226-4DCA-BEAB-20BFCC71C23D}"/>
          </ac:spMkLst>
        </pc:spChg>
      </pc:sldChg>
      <pc:sldChg chg="modSp add">
        <pc:chgData name="Lloyd Brodsky" userId="10b061aabbeb208a" providerId="LiveId" clId="{F5DBEF27-FA8C-4F3D-8B45-BC01B4056005}" dt="2017-10-19T20:18:29.845" v="2524" actId="20577"/>
        <pc:sldMkLst>
          <pc:docMk/>
          <pc:sldMk cId="3575700783" sldId="270"/>
        </pc:sldMkLst>
        <pc:spChg chg="mod">
          <ac:chgData name="Lloyd Brodsky" userId="10b061aabbeb208a" providerId="LiveId" clId="{F5DBEF27-FA8C-4F3D-8B45-BC01B4056005}" dt="2017-10-19T20:10:44.317" v="1934" actId="20577"/>
          <ac:spMkLst>
            <pc:docMk/>
            <pc:sldMk cId="3575700783" sldId="270"/>
            <ac:spMk id="2" creationId="{6B3221DB-E29C-4BE6-A5CC-9F1C7C1FE926}"/>
          </ac:spMkLst>
        </pc:spChg>
        <pc:spChg chg="mod">
          <ac:chgData name="Lloyd Brodsky" userId="10b061aabbeb208a" providerId="LiveId" clId="{F5DBEF27-FA8C-4F3D-8B45-BC01B4056005}" dt="2017-10-19T20:18:29.845" v="2524" actId="20577"/>
          <ac:spMkLst>
            <pc:docMk/>
            <pc:sldMk cId="3575700783" sldId="270"/>
            <ac:spMk id="3" creationId="{8FD32F43-4C4B-4E75-BD82-6456E075ADC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10/19/2017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5A928A-579C-418C-AB78-37C9EAE7F0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Anti-Fraud Products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B0A876-716D-44AE-BC36-F0167EBB784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394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221DB-E29C-4BE6-A5CC-9F1C7C1FE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 and a few final points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D32F43-4C4B-4E75-BD82-6456E075AD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find it unfortunate that many providers feel they need to buy their own claims editors to cope with the complexity of billing</a:t>
            </a:r>
          </a:p>
          <a:p>
            <a:r>
              <a:rPr lang="en-US" dirty="0"/>
              <a:t>Medical billing is mostly an honor system – the audits are spot checks for reasonableness and to ask for medical record backup</a:t>
            </a:r>
          </a:p>
          <a:p>
            <a:pPr lvl="1"/>
            <a:r>
              <a:rPr lang="en-US" dirty="0"/>
              <a:t>Nothing analogous to automated matching of 1099’s and W2’s in income tax</a:t>
            </a:r>
          </a:p>
          <a:p>
            <a:r>
              <a:rPr lang="en-US" dirty="0"/>
              <a:t>There is so much natural variance in individual physician practice that it’s really hard to pick up on abuse unless it’s outrageous</a:t>
            </a:r>
          </a:p>
        </p:txBody>
      </p:sp>
    </p:spTree>
    <p:extLst>
      <p:ext uri="{BB962C8B-B14F-4D97-AF65-F5344CB8AC3E}">
        <p14:creationId xmlns:p14="http://schemas.microsoft.com/office/powerpoint/2010/main" val="3575700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0720D-B828-43A4-B359-F482A594F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  <a:br>
              <a:rPr lang="en-US" dirty="0"/>
            </a:br>
            <a:r>
              <a:rPr lang="en-US" dirty="0"/>
              <a:t>Product types I’ll talk about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EA920F-F697-4167-809F-0DDED74806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EDI services and claims editors</a:t>
            </a:r>
          </a:p>
          <a:p>
            <a:r>
              <a:rPr lang="en-US" dirty="0"/>
              <a:t>“Predictive analytics” (versus pay and chase)</a:t>
            </a:r>
          </a:p>
          <a:p>
            <a:r>
              <a:rPr lang="en-US" dirty="0"/>
              <a:t>Fraud and abuse detection systems</a:t>
            </a:r>
          </a:p>
          <a:p>
            <a:pPr lvl="1"/>
            <a:r>
              <a:rPr lang="en-US" dirty="0"/>
              <a:t>Surveillance and utilization review system</a:t>
            </a:r>
          </a:p>
          <a:p>
            <a:pPr lvl="1"/>
            <a:r>
              <a:rPr lang="en-US" dirty="0"/>
              <a:t>Algorithms for detecting fiddly things (with explanations)</a:t>
            </a:r>
          </a:p>
          <a:p>
            <a:pPr lvl="1"/>
            <a:r>
              <a:rPr lang="en-US" dirty="0"/>
              <a:t>Case management system for following up in </a:t>
            </a:r>
          </a:p>
        </p:txBody>
      </p:sp>
    </p:spTree>
    <p:extLst>
      <p:ext uri="{BB962C8B-B14F-4D97-AF65-F5344CB8AC3E}">
        <p14:creationId xmlns:p14="http://schemas.microsoft.com/office/powerpoint/2010/main" val="1340403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2DEBEB-BFCC-4DC8-B6A8-4967BE92BD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EDI systems and claims editors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180890-AA30-4F2A-9904-26CDA2724E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Virtually all health claims arrive as X12 837 transactions</a:t>
            </a:r>
          </a:p>
          <a:p>
            <a:pPr lvl="1"/>
            <a:r>
              <a:rPr lang="en-US" dirty="0"/>
              <a:t>HIPAA 5010 transaction set</a:t>
            </a:r>
          </a:p>
          <a:p>
            <a:pPr lvl="1"/>
            <a:r>
              <a:rPr lang="en-US" dirty="0"/>
              <a:t>Big providers plug in directly; small ones use claims intermediaries</a:t>
            </a:r>
          </a:p>
          <a:p>
            <a:r>
              <a:rPr lang="en-US" dirty="0"/>
              <a:t>Payors execute a set of deterministic rules to validate claims</a:t>
            </a:r>
          </a:p>
          <a:p>
            <a:pPr lvl="1"/>
            <a:r>
              <a:rPr lang="en-US" dirty="0"/>
              <a:t>Deterministic as opposed to probabilistic – straight-up yes or no</a:t>
            </a:r>
          </a:p>
          <a:p>
            <a:pPr lvl="1"/>
            <a:r>
              <a:rPr lang="en-US" dirty="0"/>
              <a:t>These are called claims editors</a:t>
            </a:r>
          </a:p>
          <a:p>
            <a:r>
              <a:rPr lang="en-US" dirty="0"/>
              <a:t>Bounced claims get sent back for repair</a:t>
            </a:r>
          </a:p>
          <a:p>
            <a:pPr lvl="1"/>
            <a:r>
              <a:rPr lang="en-US" dirty="0"/>
              <a:t>There claims editors available for providers to get the claim right in the first place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3270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F545A-2134-45A7-8830-CD23FA703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a claims editor do?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A5DA0-88F2-4808-AFCF-C3C0E5A6D8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Checks a claim for compliance with deterministic rules</a:t>
            </a:r>
          </a:p>
          <a:p>
            <a:r>
              <a:rPr lang="en-US" dirty="0"/>
              <a:t>CMS issues a steady stream of national and local coverage determinations and post prices</a:t>
            </a:r>
          </a:p>
          <a:p>
            <a:r>
              <a:rPr lang="en-US" dirty="0"/>
              <a:t>Claims editors take those abstract rules and have a larger number of rules that execute against actual data</a:t>
            </a:r>
          </a:p>
          <a:p>
            <a:r>
              <a:rPr lang="en-US" dirty="0"/>
              <a:t>That works out to millions of rules – nine million just before the I10 conversion</a:t>
            </a:r>
          </a:p>
          <a:p>
            <a:r>
              <a:rPr lang="en-US" dirty="0"/>
              <a:t>Payor version picks the appropriate EDI code for the bounce message</a:t>
            </a:r>
          </a:p>
          <a:p>
            <a:r>
              <a:rPr lang="en-US" dirty="0"/>
              <a:t>Provider version offers advice on how to repair the claim if it finds a problem</a:t>
            </a:r>
          </a:p>
        </p:txBody>
      </p:sp>
    </p:spTree>
    <p:extLst>
      <p:ext uri="{BB962C8B-B14F-4D97-AF65-F5344CB8AC3E}">
        <p14:creationId xmlns:p14="http://schemas.microsoft.com/office/powerpoint/2010/main" val="274842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91AFA0-7BB0-44F2-AE67-CBF0339F6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35726"/>
            <a:ext cx="8596668" cy="957943"/>
          </a:xfrm>
        </p:spPr>
        <p:txBody>
          <a:bodyPr/>
          <a:lstStyle/>
          <a:p>
            <a:r>
              <a:rPr lang="en-US" dirty="0"/>
              <a:t>Predictive analytics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8C99E1-DDAD-47C5-87B8-251A07601B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anti-fraud context “predictive analytics” means predicting whether you’re likely to want to audit the claim</a:t>
            </a:r>
          </a:p>
          <a:p>
            <a:pPr lvl="1"/>
            <a:r>
              <a:rPr lang="en-US" dirty="0"/>
              <a:t>If yes, change the status to “suspend” and notify provider what supporting documentation you want</a:t>
            </a:r>
          </a:p>
          <a:p>
            <a:pPr lvl="1"/>
            <a:r>
              <a:rPr lang="en-US" dirty="0"/>
              <a:t>This is as opposed to “pay and chase” where audit is after payment</a:t>
            </a:r>
          </a:p>
          <a:p>
            <a:r>
              <a:rPr lang="en-US" dirty="0"/>
              <a:t>Implies you have a means of statistically rating both providers and claims on fraud, waster</a:t>
            </a:r>
          </a:p>
          <a:p>
            <a:r>
              <a:rPr lang="en-US" dirty="0"/>
              <a:t>These products need to be hooked into the claims adjudication system</a:t>
            </a:r>
          </a:p>
          <a:p>
            <a:r>
              <a:rPr lang="en-US" dirty="0"/>
              <a:t>In both predictive and pay and chase the provider gets asked for medical records documentation</a:t>
            </a:r>
          </a:p>
        </p:txBody>
      </p:sp>
    </p:spTree>
    <p:extLst>
      <p:ext uri="{BB962C8B-B14F-4D97-AF65-F5344CB8AC3E}">
        <p14:creationId xmlns:p14="http://schemas.microsoft.com/office/powerpoint/2010/main" val="1423525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463CB9-2BDB-4F01-95CB-F45914528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Fraud and Abuse Detection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C19039-7226-4DCA-BEAB-20BFCC71C2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Several different functions</a:t>
            </a:r>
          </a:p>
          <a:p>
            <a:pPr lvl="1"/>
            <a:r>
              <a:rPr lang="en-US" dirty="0"/>
              <a:t>Surveillance and Utilization Review Subsystem (SURS)</a:t>
            </a:r>
          </a:p>
          <a:p>
            <a:pPr lvl="2"/>
            <a:r>
              <a:rPr lang="en-US" dirty="0"/>
              <a:t>Builds statistical provides of provider utilization</a:t>
            </a:r>
          </a:p>
          <a:p>
            <a:pPr lvl="1"/>
            <a:r>
              <a:rPr lang="en-US" dirty="0"/>
              <a:t>Algorithms to identify potential audit candidates</a:t>
            </a:r>
          </a:p>
          <a:p>
            <a:pPr lvl="1"/>
            <a:r>
              <a:rPr lang="en-US" dirty="0"/>
              <a:t>Case management for follow up with providers</a:t>
            </a:r>
          </a:p>
          <a:p>
            <a:pPr lvl="2"/>
            <a:r>
              <a:rPr lang="en-US" dirty="0"/>
              <a:t>Track and store medical record requests, communications, </a:t>
            </a:r>
            <a:r>
              <a:rPr lang="en-US" dirty="0" err="1"/>
              <a:t>etc</a:t>
            </a:r>
            <a:endParaRPr lang="en-US" dirty="0"/>
          </a:p>
          <a:p>
            <a:r>
              <a:rPr lang="en-US" dirty="0"/>
              <a:t>Anti-fraud, waste, and abuse systems are mandated by Medicaid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2287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1B6E6D-E8F0-4DF5-B470-490E05512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FADS functionalities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757E58-EF15-44EE-AED7-88E1E049A1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/>
              <a:t>Peer group profiling: </a:t>
            </a:r>
            <a:r>
              <a:rPr lang="en-US" dirty="0"/>
              <a:t>Compares providers or members to their peers through the use of statistical profiling, and determines the outliers based on an unlimited number of behaviors</a:t>
            </a:r>
          </a:p>
          <a:p>
            <a:r>
              <a:rPr lang="en-US" b="1" dirty="0"/>
              <a:t>Algorithmic fraud detection:</a:t>
            </a:r>
            <a:r>
              <a:rPr lang="en-US" dirty="0"/>
              <a:t> Reviews claims looking for collusive fraud that requires in-depth cross-claim and intra-claim logic to discover</a:t>
            </a:r>
          </a:p>
          <a:p>
            <a:r>
              <a:rPr lang="en-US" dirty="0"/>
              <a:t>·        </a:t>
            </a:r>
            <a:r>
              <a:rPr lang="en-US" b="1" dirty="0"/>
              <a:t>Provider spike activity:</a:t>
            </a:r>
            <a:r>
              <a:rPr lang="en-US" dirty="0"/>
              <a:t> Compares each provider’s behavior to himself from week to week, looking for unusually high growth rates</a:t>
            </a:r>
          </a:p>
          <a:p>
            <a:r>
              <a:rPr lang="en-US" dirty="0"/>
              <a:t>·        </a:t>
            </a:r>
            <a:r>
              <a:rPr lang="en-US" b="1" dirty="0"/>
              <a:t>Long term care review: </a:t>
            </a:r>
            <a:r>
              <a:rPr lang="en-US" dirty="0"/>
              <a:t>Reviews services provided to residents of long term care facilities, to determine those providers who are billing for services that should have been reimbursed by the LTC</a:t>
            </a:r>
          </a:p>
          <a:p>
            <a:r>
              <a:rPr lang="en-US" dirty="0"/>
              <a:t>·        </a:t>
            </a:r>
            <a:r>
              <a:rPr lang="en-US" b="1" dirty="0"/>
              <a:t>High cost members:</a:t>
            </a:r>
            <a:r>
              <a:rPr lang="en-US" dirty="0"/>
              <a:t> Finds members who have high costs but do not appear to have justifiably severe diagnoses</a:t>
            </a:r>
          </a:p>
          <a:p>
            <a:r>
              <a:rPr lang="en-US" dirty="0"/>
              <a:t>·        </a:t>
            </a:r>
            <a:r>
              <a:rPr lang="en-US" b="1" dirty="0"/>
              <a:t>Browse and Search:</a:t>
            </a:r>
            <a:r>
              <a:rPr lang="en-US" dirty="0"/>
              <a:t>  Provides a quick way for users to display all the claims in the data mart, and to filter and sort them for their current business purpose</a:t>
            </a:r>
          </a:p>
          <a:p>
            <a:r>
              <a:rPr lang="en-US" dirty="0"/>
              <a:t>·        </a:t>
            </a:r>
            <a:r>
              <a:rPr lang="en-US" b="1" dirty="0"/>
              <a:t>Analytical Report Library</a:t>
            </a:r>
            <a:r>
              <a:rPr lang="en-US" dirty="0"/>
              <a:t>: Provides an open-ended library of supporting analytical reports to aid users in their research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2980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E96DE-184C-428F-8DF3-6359ADAF1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916" y="661851"/>
            <a:ext cx="8596668" cy="1320800"/>
          </a:xfrm>
        </p:spPr>
        <p:txBody>
          <a:bodyPr/>
          <a:lstStyle/>
          <a:p>
            <a:r>
              <a:rPr lang="en-US" dirty="0"/>
              <a:t>Examples of FADS algorithms</a:t>
            </a:r>
            <a:br>
              <a:rPr lang="en-US" dirty="0"/>
            </a:br>
            <a:r>
              <a:rPr lang="en-US" dirty="0"/>
              <a:t>	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8E5EEA3-B95F-4BE6-83B4-EA470E48D96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3245372"/>
              </p:ext>
            </p:extLst>
          </p:nvPr>
        </p:nvGraphicFramePr>
        <p:xfrm>
          <a:off x="659916" y="1428206"/>
          <a:ext cx="8147010" cy="4990009"/>
        </p:xfrm>
        <a:graphic>
          <a:graphicData uri="http://schemas.openxmlformats.org/drawingml/2006/table">
            <a:tbl>
              <a:tblPr/>
              <a:tblGrid>
                <a:gridCol w="3693160">
                  <a:extLst>
                    <a:ext uri="{9D8B030D-6E8A-4147-A177-3AD203B41FA5}">
                      <a16:colId xmlns:a16="http://schemas.microsoft.com/office/drawing/2014/main" val="3064697903"/>
                    </a:ext>
                  </a:extLst>
                </a:gridCol>
                <a:gridCol w="4453850">
                  <a:extLst>
                    <a:ext uri="{9D8B030D-6E8A-4147-A177-3AD203B41FA5}">
                      <a16:colId xmlns:a16="http://schemas.microsoft.com/office/drawing/2014/main" val="1927277623"/>
                    </a:ext>
                  </a:extLst>
                </a:gridCol>
              </a:tblGrid>
              <a:tr h="3326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85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Algorithm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5D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9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Algorithm</a:t>
                      </a:r>
                      <a:endParaRPr lang="en-US" sz="850" b="1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5D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0304959"/>
                  </a:ext>
                </a:extLst>
              </a:tr>
              <a:tr h="665335">
                <a:tc>
                  <a:txBody>
                    <a:bodyPr/>
                    <a:lstStyle/>
                    <a:p>
                      <a:pPr marL="0" marR="0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900" dirty="0">
                          <a:effectLst/>
                          <a:latin typeface="Arial" panose="020B0604020202020204" pitchFamily="34" charset="0"/>
                        </a:rPr>
                        <a:t>Excessive anesthesiologist workload per day at one or more hospitals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</a:rPr>
                        <a:t>Abused and controlled drugs without an associated physician or dentist visit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1052943"/>
                  </a:ext>
                </a:extLst>
              </a:tr>
              <a:tr h="332667">
                <a:tc>
                  <a:txBody>
                    <a:bodyPr/>
                    <a:lstStyle/>
                    <a:p>
                      <a:pPr marL="0" marR="0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</a:rPr>
                        <a:t>Dental fillings after sealants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</a:rPr>
                        <a:t>Unmatched ambulance trips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8354964"/>
                  </a:ext>
                </a:extLst>
              </a:tr>
              <a:tr h="332667">
                <a:tc>
                  <a:txBody>
                    <a:bodyPr/>
                    <a:lstStyle/>
                    <a:p>
                      <a:pPr marL="0" marR="0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</a:rPr>
                        <a:t>Excessive members per workday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</a:rPr>
                        <a:t>Excessive hours per day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1682105"/>
                  </a:ext>
                </a:extLst>
              </a:tr>
              <a:tr h="665335">
                <a:tc>
                  <a:txBody>
                    <a:bodyPr/>
                    <a:lstStyle/>
                    <a:p>
                      <a:pPr marL="0" marR="0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</a:rPr>
                        <a:t>Excessive lab and X-ray procedures with provider office visits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</a:rPr>
                        <a:t>Critical care billings with no associated stay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1510598"/>
                  </a:ext>
                </a:extLst>
              </a:tr>
              <a:tr h="332667">
                <a:tc>
                  <a:txBody>
                    <a:bodyPr/>
                    <a:lstStyle/>
                    <a:p>
                      <a:pPr marL="0" marR="0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</a:rPr>
                        <a:t>Duplicate claims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</a:rPr>
                        <a:t>J-code/NDC overlap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496660"/>
                  </a:ext>
                </a:extLst>
              </a:tr>
              <a:tr h="332667">
                <a:tc>
                  <a:txBody>
                    <a:bodyPr/>
                    <a:lstStyle/>
                    <a:p>
                      <a:pPr marL="0" marR="0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</a:rPr>
                        <a:t>Excessive routine procedure billing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</a:rPr>
                        <a:t>Methadone and narcotics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2762629"/>
                  </a:ext>
                </a:extLst>
              </a:tr>
              <a:tr h="665335">
                <a:tc>
                  <a:txBody>
                    <a:bodyPr/>
                    <a:lstStyle/>
                    <a:p>
                      <a:pPr marL="0" marR="0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</a:rPr>
                        <a:t>Acute care hospital stay conflict with mental health center services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</a:rPr>
                        <a:t>Vision services: multiple materials per member per year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6425218"/>
                  </a:ext>
                </a:extLst>
              </a:tr>
              <a:tr h="665335">
                <a:tc>
                  <a:txBody>
                    <a:bodyPr/>
                    <a:lstStyle/>
                    <a:p>
                      <a:pPr marL="0" marR="0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</a:rPr>
                        <a:t>Improper inter-hospital transfers and over-lapping stays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</a:rPr>
                        <a:t>Referrals within same practice group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0662925"/>
                  </a:ext>
                </a:extLst>
              </a:tr>
              <a:tr h="332667">
                <a:tc>
                  <a:txBody>
                    <a:bodyPr/>
                    <a:lstStyle/>
                    <a:p>
                      <a:pPr marL="0" marR="0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</a:rPr>
                        <a:t>Excessive abused drug claims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</a:rPr>
                        <a:t>Pharmacy/Physician collusion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030442"/>
                  </a:ext>
                </a:extLst>
              </a:tr>
              <a:tr h="332667">
                <a:tc>
                  <a:txBody>
                    <a:bodyPr/>
                    <a:lstStyle/>
                    <a:p>
                      <a:pPr marL="0" marR="0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900">
                          <a:effectLst/>
                          <a:latin typeface="Arial" panose="020B0604020202020204" pitchFamily="34" charset="0"/>
                        </a:rPr>
                        <a:t>Diabetic supply billings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900" dirty="0">
                          <a:effectLst/>
                          <a:latin typeface="Arial" panose="020B0604020202020204" pitchFamily="34" charset="0"/>
                        </a:rPr>
                        <a:t>Inappropriate DME supplies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19579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41413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0FA54-72DC-4C30-AEDC-48AE035CC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Friction of Anti-Fraud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161346-2664-4B01-9524-9E38F284A4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(usually) only want to audit when it’s a positive net value deal</a:t>
            </a:r>
          </a:p>
          <a:p>
            <a:r>
              <a:rPr lang="en-US" dirty="0"/>
              <a:t>CMS provides quantitative limits on audit contractors on how many records they can audit and how often they can contact individual providers</a:t>
            </a:r>
          </a:p>
          <a:p>
            <a:r>
              <a:rPr lang="en-US" dirty="0"/>
              <a:t>EDI produces difficult-to-understand error messages</a:t>
            </a:r>
          </a:p>
          <a:p>
            <a:pPr lvl="1"/>
            <a:r>
              <a:rPr lang="en-US" dirty="0"/>
              <a:t>Providers often need to phone payers asking for clarification</a:t>
            </a:r>
          </a:p>
          <a:p>
            <a:pPr lvl="1"/>
            <a:r>
              <a:rPr lang="en-US" dirty="0"/>
              <a:t>The obtuseness helps drive the market for provider side claims editors and for EDI operating rules for meaningful bounce messages</a:t>
            </a:r>
          </a:p>
          <a:p>
            <a:r>
              <a:rPr lang="en-US" dirty="0"/>
              <a:t>It’s expensive to send medical records</a:t>
            </a:r>
          </a:p>
          <a:p>
            <a:pPr lvl="1"/>
            <a:r>
              <a:rPr lang="en-US" dirty="0"/>
              <a:t> Often go by print/FedEx or fax due to combo of HIPAA &amp; doctor signature requirements</a:t>
            </a:r>
          </a:p>
        </p:txBody>
      </p:sp>
    </p:spTree>
    <p:extLst>
      <p:ext uri="{BB962C8B-B14F-4D97-AF65-F5344CB8AC3E}">
        <p14:creationId xmlns:p14="http://schemas.microsoft.com/office/powerpoint/2010/main" val="19664223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403</TotalTime>
  <Words>667</Words>
  <Application>Microsoft Office PowerPoint</Application>
  <PresentationFormat>Widescreen</PresentationFormat>
  <Paragraphs>83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Wingdings 3</vt:lpstr>
      <vt:lpstr>Facet</vt:lpstr>
      <vt:lpstr>Anti-Fraud Products</vt:lpstr>
      <vt:lpstr>Introduction Product types I’ll talk about</vt:lpstr>
      <vt:lpstr>EDI systems and claims editors</vt:lpstr>
      <vt:lpstr>What does a claims editor do?</vt:lpstr>
      <vt:lpstr>Predictive analytics</vt:lpstr>
      <vt:lpstr>Fraud and Abuse Detection systems</vt:lpstr>
      <vt:lpstr>Examples of FADS functionalities</vt:lpstr>
      <vt:lpstr>Examples of FADS algorithms  </vt:lpstr>
      <vt:lpstr>The Friction of Anti-Fraud</vt:lpstr>
      <vt:lpstr>Conclusion and a few final points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Anti-fraud Products</dc:title>
  <dc:creator>Lloyd Brodsky</dc:creator>
  <cp:lastModifiedBy>Lloyd Brodsky</cp:lastModifiedBy>
  <cp:revision>20</cp:revision>
  <dcterms:created xsi:type="dcterms:W3CDTF">2017-10-19T13:40:10Z</dcterms:created>
  <dcterms:modified xsi:type="dcterms:W3CDTF">2017-10-19T20:23:16Z</dcterms:modified>
</cp:coreProperties>
</file>